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59" r:id="rId6"/>
    <p:sldId id="263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35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10.jp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7900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F89203F-46EF-44A2-956A-7FF6AF93B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D47175-944E-463B-ABBB-06669A473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 anchor="ctr"/>
          <a:lstStyle>
            <a:lvl1pPr marL="0" indent="0" algn="l">
              <a:lnSpc>
                <a:spcPct val="150000"/>
              </a:lnSpc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 algn="l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0725B0-0DB7-41CE-9C4C-39E8D0F6325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5537" y="1507068"/>
            <a:ext cx="7143905" cy="4669896"/>
          </a:xfrm>
        </p:spPr>
        <p:txBody>
          <a:bodyPr anchor="ctr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9E63483-559C-4A6F-B04F-D6C56A3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1523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  <p:sldLayoutId id="2147483763" r:id="rId12"/>
    <p:sldLayoutId id="2147483764" r:id="rId13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8286" y="1020431"/>
            <a:ext cx="6306454" cy="887987"/>
          </a:xfrm>
        </p:spPr>
        <p:txBody>
          <a:bodyPr>
            <a:normAutofit/>
          </a:bodyPr>
          <a:lstStyle/>
          <a:p>
            <a:r>
              <a:rPr lang="en-US" dirty="0"/>
              <a:t>Synaptics Design Studio 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82606" y="1828800"/>
            <a:ext cx="2892134" cy="1134879"/>
          </a:xfrm>
        </p:spPr>
        <p:txBody>
          <a:bodyPr>
            <a:normAutofit/>
          </a:bodyPr>
          <a:lstStyle/>
          <a:p>
            <a:r>
              <a:rPr lang="en-US" dirty="0"/>
              <a:t>Developed By Conan Tran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83D2B2-24CC-41A1-8AC3-EDF2DA2C3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87801"/>
          </a:xfrm>
        </p:spPr>
        <p:txBody>
          <a:bodyPr/>
          <a:lstStyle/>
          <a:p>
            <a:r>
              <a:rPr lang="en-US" dirty="0"/>
              <a:t>Display 2D Model in real time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85CDB0-AD30-4DBB-AC55-D824F09CE2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8723" y="1494063"/>
            <a:ext cx="9028664" cy="473529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Report conducted object position and object type in real time on a precise scale down canvas.  Users also allow to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D7028B2-F606-4244-88A6-FD8D7944B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722" y="2915757"/>
            <a:ext cx="9725521" cy="3501372"/>
          </a:xfrm>
          <a:prstGeom prst="rect">
            <a:avLst/>
          </a:prstGeom>
        </p:spPr>
      </p:pic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AA4E386C-CAEF-4BD2-BD98-8C3DF25E99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6261619"/>
              </p:ext>
            </p:extLst>
          </p:nvPr>
        </p:nvGraphicFramePr>
        <p:xfrm>
          <a:off x="1191237" y="1763486"/>
          <a:ext cx="5645792" cy="7919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22896">
                  <a:extLst>
                    <a:ext uri="{9D8B030D-6E8A-4147-A177-3AD203B41FA5}">
                      <a16:colId xmlns:a16="http://schemas.microsoft.com/office/drawing/2014/main" val="3546261820"/>
                    </a:ext>
                  </a:extLst>
                </a:gridCol>
                <a:gridCol w="2822896">
                  <a:extLst>
                    <a:ext uri="{9D8B030D-6E8A-4147-A177-3AD203B41FA5}">
                      <a16:colId xmlns:a16="http://schemas.microsoft.com/office/drawing/2014/main" val="318646633"/>
                    </a:ext>
                  </a:extLst>
                </a:gridCol>
              </a:tblGrid>
              <a:tr h="791908">
                <a:tc>
                  <a:txBody>
                    <a:bodyPr/>
                    <a:lstStyle/>
                    <a:p>
                      <a:pPr marL="695325" lvl="1" indent="-285750">
                        <a:lnSpc>
                          <a:spcPts val="18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Zoom in/out</a:t>
                      </a:r>
                      <a:endParaRPr 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695325" lvl="1" indent="-285750">
                        <a:lnSpc>
                          <a:spcPts val="18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Rotate the canvas</a:t>
                      </a:r>
                    </a:p>
                    <a:p>
                      <a:pPr marL="695325" lvl="1" indent="-285750">
                        <a:lnSpc>
                          <a:spcPts val="18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Flip vertical/horizontal</a:t>
                      </a:r>
                      <a:endParaRPr 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695325" lvl="1" indent="-285750">
                        <a:lnSpc>
                          <a:spcPts val="18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Take snapshots</a:t>
                      </a:r>
                    </a:p>
                    <a:p>
                      <a:pPr marL="695325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Record &amp; Playback</a:t>
                      </a:r>
                    </a:p>
                    <a:p>
                      <a:pPr marL="695325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User configurable settings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95892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7439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92D84B1D-60F8-4BF6-9F11-F66DF1537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9883" y="2114550"/>
            <a:ext cx="4332967" cy="2628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74FD4D-5161-46CF-8E5C-B36508F3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469603"/>
          </a:xfrm>
        </p:spPr>
        <p:txBody>
          <a:bodyPr>
            <a:normAutofit fontScale="90000"/>
          </a:bodyPr>
          <a:lstStyle/>
          <a:p>
            <a:r>
              <a:rPr lang="en-US" dirty="0"/>
              <a:t>Diagnostic view with 2D &amp; 3d model</a:t>
            </a:r>
          </a:p>
        </p:txBody>
      </p:sp>
      <p:grpSp>
        <p:nvGrpSpPr>
          <p:cNvPr id="4" name="Group 3" descr="Small circle with number 1 inside  indicating step 1">
            <a:extLst>
              <a:ext uri="{FF2B5EF4-FFF2-40B4-BE49-F238E27FC236}">
                <a16:creationId xmlns:a16="http://schemas.microsoft.com/office/drawing/2014/main" id="{3269B3D7-5745-49A6-89FF-2081F3701FD9}"/>
              </a:ext>
            </a:extLst>
          </p:cNvPr>
          <p:cNvGrpSpPr/>
          <p:nvPr/>
        </p:nvGrpSpPr>
        <p:grpSpPr bwMode="blackWhite">
          <a:xfrm>
            <a:off x="5336140" y="1483662"/>
            <a:ext cx="558179" cy="409838"/>
            <a:chOff x="6953426" y="711274"/>
            <a:chExt cx="558179" cy="409838"/>
          </a:xfrm>
        </p:grpSpPr>
        <p:sp>
          <p:nvSpPr>
            <p:cNvPr id="5" name="Oval 4" descr="Small circle">
              <a:extLst>
                <a:ext uri="{FF2B5EF4-FFF2-40B4-BE49-F238E27FC236}">
                  <a16:creationId xmlns:a16="http://schemas.microsoft.com/office/drawing/2014/main" id="{0E962EFE-9E1B-4EBA-A23E-849D0F33736E}"/>
                </a:ext>
              </a:extLst>
            </p:cNvPr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 descr="Number 1">
              <a:extLst>
                <a:ext uri="{FF2B5EF4-FFF2-40B4-BE49-F238E27FC236}">
                  <a16:creationId xmlns:a16="http://schemas.microsoft.com/office/drawing/2014/main" id="{3CFCE22A-40CE-4B63-A5D5-B20648FE18D3}"/>
                </a:ext>
              </a:extLst>
            </p:cNvPr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7" name="Content Placeholder 17" descr="Duplicate this slide: Right-click the slide thumbnail and select Duplicate Slide.">
            <a:extLst>
              <a:ext uri="{FF2B5EF4-FFF2-40B4-BE49-F238E27FC236}">
                <a16:creationId xmlns:a16="http://schemas.microsoft.com/office/drawing/2014/main" id="{A5D11E1A-550F-4E54-82BE-B2019638DC80}"/>
              </a:ext>
            </a:extLst>
          </p:cNvPr>
          <p:cNvSpPr txBox="1">
            <a:spLocks/>
          </p:cNvSpPr>
          <p:nvPr/>
        </p:nvSpPr>
        <p:spPr>
          <a:xfrm>
            <a:off x="5869345" y="1523857"/>
            <a:ext cx="2486328" cy="913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[Left] Show conducted finger signals in numeric value for each pixel</a:t>
            </a:r>
          </a:p>
        </p:txBody>
      </p:sp>
      <p:grpSp>
        <p:nvGrpSpPr>
          <p:cNvPr id="9" name="Group 8" descr="Small circle with number 2 inside  indicating step 2">
            <a:extLst>
              <a:ext uri="{FF2B5EF4-FFF2-40B4-BE49-F238E27FC236}">
                <a16:creationId xmlns:a16="http://schemas.microsoft.com/office/drawing/2014/main" id="{EAEB66BE-3E83-4881-90B8-AF09B5348FD8}"/>
              </a:ext>
            </a:extLst>
          </p:cNvPr>
          <p:cNvGrpSpPr/>
          <p:nvPr/>
        </p:nvGrpSpPr>
        <p:grpSpPr bwMode="blackWhite">
          <a:xfrm>
            <a:off x="363026" y="4628106"/>
            <a:ext cx="558179" cy="409838"/>
            <a:chOff x="6953426" y="711274"/>
            <a:chExt cx="558179" cy="409838"/>
          </a:xfrm>
        </p:grpSpPr>
        <p:sp>
          <p:nvSpPr>
            <p:cNvPr id="10" name="Oval 9" descr="Small circle">
              <a:extLst>
                <a:ext uri="{FF2B5EF4-FFF2-40B4-BE49-F238E27FC236}">
                  <a16:creationId xmlns:a16="http://schemas.microsoft.com/office/drawing/2014/main" id="{09DD71A3-AA7E-4B16-8E2B-93274BC4ED9E}"/>
                </a:ext>
              </a:extLst>
            </p:cNvPr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 descr="Number 2">
              <a:extLst>
                <a:ext uri="{FF2B5EF4-FFF2-40B4-BE49-F238E27FC236}">
                  <a16:creationId xmlns:a16="http://schemas.microsoft.com/office/drawing/2014/main" id="{10B09779-8AA2-4FFC-A0C3-0D47471C40C7}"/>
                </a:ext>
              </a:extLst>
            </p:cNvPr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12" name="Content Placeholder 17" descr="In the second of these two identical slides, change the 3D Model on the right in some way (rotate, move, or resize), then go to Transitions &gt; Morph.">
            <a:extLst>
              <a:ext uri="{FF2B5EF4-FFF2-40B4-BE49-F238E27FC236}">
                <a16:creationId xmlns:a16="http://schemas.microsoft.com/office/drawing/2014/main" id="{DA4BE72C-97DB-4A0D-8CDB-3CD5BB7DCF3E}"/>
              </a:ext>
            </a:extLst>
          </p:cNvPr>
          <p:cNvSpPr txBox="1">
            <a:spLocks/>
          </p:cNvSpPr>
          <p:nvPr/>
        </p:nvSpPr>
        <p:spPr>
          <a:xfrm>
            <a:off x="896231" y="4676461"/>
            <a:ext cx="2413627" cy="12487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[Right] Show conducted finger signals in the 3D Model (support rotate, move, and resize image)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E43F1E59-B1C8-4325-98A9-8195314DB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1380592"/>
            <a:ext cx="4617428" cy="3058609"/>
          </a:xfrm>
          <a:prstGeom prst="rect">
            <a:avLst/>
          </a:prstGeom>
        </p:spPr>
      </p:pic>
      <p:grpSp>
        <p:nvGrpSpPr>
          <p:cNvPr id="28" name="Step 3" descr="Small circle with number 3 inside  indicating step 3">
            <a:extLst>
              <a:ext uri="{FF2B5EF4-FFF2-40B4-BE49-F238E27FC236}">
                <a16:creationId xmlns:a16="http://schemas.microsoft.com/office/drawing/2014/main" id="{46FAC97E-91E4-414D-A2F1-502BD2D2C4C4}"/>
              </a:ext>
            </a:extLst>
          </p:cNvPr>
          <p:cNvGrpSpPr/>
          <p:nvPr/>
        </p:nvGrpSpPr>
        <p:grpSpPr bwMode="blackWhite">
          <a:xfrm>
            <a:off x="8875468" y="4972528"/>
            <a:ext cx="558179" cy="409838"/>
            <a:chOff x="6953426" y="711274"/>
            <a:chExt cx="558179" cy="409838"/>
          </a:xfrm>
        </p:grpSpPr>
        <p:sp>
          <p:nvSpPr>
            <p:cNvPr id="29" name="Oval 28" descr="Small circle">
              <a:extLst>
                <a:ext uri="{FF2B5EF4-FFF2-40B4-BE49-F238E27FC236}">
                  <a16:creationId xmlns:a16="http://schemas.microsoft.com/office/drawing/2014/main" id="{433ED20B-5B02-48C0-A321-1F2B3E35DF7A}"/>
                </a:ext>
              </a:extLst>
            </p:cNvPr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 descr="Number 3">
              <a:extLst>
                <a:ext uri="{FF2B5EF4-FFF2-40B4-BE49-F238E27FC236}">
                  <a16:creationId xmlns:a16="http://schemas.microsoft.com/office/drawing/2014/main" id="{859186A3-FB5A-4EB9-A775-6C1C72D32958}"/>
                </a:ext>
              </a:extLst>
            </p:cNvPr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1" name="Content Placeholder Step 3" descr="When you are finished editing, click the Pan &amp; Zoom button again to exit Pan and Zoom mode.">
            <a:extLst>
              <a:ext uri="{FF2B5EF4-FFF2-40B4-BE49-F238E27FC236}">
                <a16:creationId xmlns:a16="http://schemas.microsoft.com/office/drawing/2014/main" id="{9BB633B5-874B-42A3-AA03-3A4EBE23B6C0}"/>
              </a:ext>
            </a:extLst>
          </p:cNvPr>
          <p:cNvSpPr txBox="1">
            <a:spLocks/>
          </p:cNvSpPr>
          <p:nvPr/>
        </p:nvSpPr>
        <p:spPr>
          <a:xfrm>
            <a:off x="9374215" y="5012719"/>
            <a:ext cx="2658635" cy="11717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[Above] Show conducted finger signals in 2D thermal style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C858469-E53B-43A0-A501-8C071E3A24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3818" y="3842587"/>
            <a:ext cx="4833807" cy="294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02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Signal &amp; Noise ratio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5AB49E1-195D-497A-BB31-2158958CA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889" y="1167493"/>
            <a:ext cx="8841645" cy="539897"/>
          </a:xfrm>
        </p:spPr>
        <p:txBody>
          <a:bodyPr/>
          <a:lstStyle/>
          <a:p>
            <a:pPr lvl="0"/>
            <a:r>
              <a:rPr lang="en-US" dirty="0"/>
              <a:t>Calculate the signal-to-noise ratio base on a user’s defined conducted area.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543149-7340-491B-8744-6C6DE3FF4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890" y="1771163"/>
            <a:ext cx="8841645" cy="491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63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3C97-E356-4FF9-AED5-879B8F991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494985"/>
          </a:xfrm>
        </p:spPr>
        <p:txBody>
          <a:bodyPr>
            <a:normAutofit fontScale="90000"/>
          </a:bodyPr>
          <a:lstStyle/>
          <a:p>
            <a:r>
              <a:rPr lang="en-US" dirty="0"/>
              <a:t>Production Test support</a:t>
            </a:r>
          </a:p>
        </p:txBody>
      </p:sp>
      <p:grpSp>
        <p:nvGrpSpPr>
          <p:cNvPr id="4" name="Step 1" descr="Small circle with number 1 inside indicating step 1">
            <a:extLst>
              <a:ext uri="{FF2B5EF4-FFF2-40B4-BE49-F238E27FC236}">
                <a16:creationId xmlns:a16="http://schemas.microsoft.com/office/drawing/2014/main" id="{A98CACC9-95AD-4FA9-B112-2614409B3034}"/>
              </a:ext>
            </a:extLst>
          </p:cNvPr>
          <p:cNvGrpSpPr/>
          <p:nvPr/>
        </p:nvGrpSpPr>
        <p:grpSpPr bwMode="blackWhite">
          <a:xfrm>
            <a:off x="523554" y="5219804"/>
            <a:ext cx="558179" cy="409838"/>
            <a:chOff x="6953426" y="711274"/>
            <a:chExt cx="558179" cy="409838"/>
          </a:xfrm>
        </p:grpSpPr>
        <p:sp>
          <p:nvSpPr>
            <p:cNvPr id="5" name="Oval 4" descr="Small circle">
              <a:extLst>
                <a:ext uri="{FF2B5EF4-FFF2-40B4-BE49-F238E27FC236}">
                  <a16:creationId xmlns:a16="http://schemas.microsoft.com/office/drawing/2014/main" id="{85E15BFF-C7BD-48F1-ADAD-806664D31D05}"/>
                </a:ext>
              </a:extLst>
            </p:cNvPr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 descr="Number 1">
              <a:extLst>
                <a:ext uri="{FF2B5EF4-FFF2-40B4-BE49-F238E27FC236}">
                  <a16:creationId xmlns:a16="http://schemas.microsoft.com/office/drawing/2014/main" id="{8A35519D-559D-4CEF-9805-8DFBFE16F778}"/>
                </a:ext>
              </a:extLst>
            </p:cNvPr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7" name="Content Placeholder Step 1" descr="Select your 3D model &gt; 3D Models Format &gt; Pan &amp; Zoom&#10;&#10;Note: the Pan &amp; Zoom tool acts like an on/off (toggle) switch. Once pressed, you’ll see a gray box around the Pan &amp; Zoom button to indicate the feature is activated. Press the button again to deactivate the Pan &amp; Zoom feature.">
            <a:extLst>
              <a:ext uri="{FF2B5EF4-FFF2-40B4-BE49-F238E27FC236}">
                <a16:creationId xmlns:a16="http://schemas.microsoft.com/office/drawing/2014/main" id="{3EE46009-9B31-417A-AB61-8C70009004B3}"/>
              </a:ext>
            </a:extLst>
          </p:cNvPr>
          <p:cNvSpPr txBox="1">
            <a:spLocks/>
          </p:cNvSpPr>
          <p:nvPr/>
        </p:nvSpPr>
        <p:spPr>
          <a:xfrm>
            <a:off x="1030869" y="5259642"/>
            <a:ext cx="4765774" cy="13207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Production Test Designer</a:t>
            </a:r>
            <a:br>
              <a:rPr lang="en-US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br>
              <a:rPr lang="en-US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centralize location that allow users to build a production test recipe using different test scripts.  Users may also define new algorithm for their test need using Python scripts.</a:t>
            </a:r>
          </a:p>
        </p:txBody>
      </p:sp>
      <p:grpSp>
        <p:nvGrpSpPr>
          <p:cNvPr id="8" name="Step 2" descr="Small circle with number 2 inside indicating step 2">
            <a:extLst>
              <a:ext uri="{FF2B5EF4-FFF2-40B4-BE49-F238E27FC236}">
                <a16:creationId xmlns:a16="http://schemas.microsoft.com/office/drawing/2014/main" id="{0134A81D-5B1C-4A76-8173-F064585D6D49}"/>
              </a:ext>
            </a:extLst>
          </p:cNvPr>
          <p:cNvGrpSpPr/>
          <p:nvPr/>
        </p:nvGrpSpPr>
        <p:grpSpPr bwMode="blackWhite">
          <a:xfrm>
            <a:off x="6505939" y="4458605"/>
            <a:ext cx="558179" cy="409838"/>
            <a:chOff x="6953426" y="711274"/>
            <a:chExt cx="558179" cy="409838"/>
          </a:xfrm>
        </p:grpSpPr>
        <p:sp>
          <p:nvSpPr>
            <p:cNvPr id="9" name="Oval 8" descr="Small circle">
              <a:extLst>
                <a:ext uri="{FF2B5EF4-FFF2-40B4-BE49-F238E27FC236}">
                  <a16:creationId xmlns:a16="http://schemas.microsoft.com/office/drawing/2014/main" id="{CE0F87BC-F03F-4D0B-9A96-7530CD918386}"/>
                </a:ext>
              </a:extLst>
            </p:cNvPr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 descr="Number 2">
              <a:extLst>
                <a:ext uri="{FF2B5EF4-FFF2-40B4-BE49-F238E27FC236}">
                  <a16:creationId xmlns:a16="http://schemas.microsoft.com/office/drawing/2014/main" id="{558F649E-C746-445A-AB92-6DC92B377D12}"/>
                </a:ext>
              </a:extLst>
            </p:cNvPr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11" name="Content Placeholder Step 2" descr="With the Pan &amp; Zoom button enabled, now move, rotate, and resize your 3D model.  ">
            <a:extLst>
              <a:ext uri="{FF2B5EF4-FFF2-40B4-BE49-F238E27FC236}">
                <a16:creationId xmlns:a16="http://schemas.microsoft.com/office/drawing/2014/main" id="{38280C20-AD97-47D9-A4D9-3D51B6EEA886}"/>
              </a:ext>
            </a:extLst>
          </p:cNvPr>
          <p:cNvSpPr txBox="1">
            <a:spLocks/>
          </p:cNvSpPr>
          <p:nvPr/>
        </p:nvSpPr>
        <p:spPr>
          <a:xfrm>
            <a:off x="7002919" y="4492207"/>
            <a:ext cx="4349662" cy="7438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Production test result view that shows test limits and tested values as well as failed pixel(s).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D6272EA-03A1-4C90-8DC9-8FE753FBC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356" y="1640072"/>
            <a:ext cx="5618346" cy="3429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A58C9D3-9A71-48AD-9127-F11F1360F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930" y="830195"/>
            <a:ext cx="562707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75650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{DFC61B72-01B5-4930-80A9-4B3F151FA30A}tf33552983_win32</Template>
  <TotalTime>78</TotalTime>
  <Words>185</Words>
  <Application>Microsoft Office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Franklin Gothic Book</vt:lpstr>
      <vt:lpstr>Franklin Gothic Demi</vt:lpstr>
      <vt:lpstr>Segoe UI</vt:lpstr>
      <vt:lpstr>Segoe UI Semibold</vt:lpstr>
      <vt:lpstr>Wingdings 2</vt:lpstr>
      <vt:lpstr>DividendVTI</vt:lpstr>
      <vt:lpstr>Synaptics Design Studio 6</vt:lpstr>
      <vt:lpstr>Display 2D Model in real time</vt:lpstr>
      <vt:lpstr>Diagnostic view with 2D &amp; 3d model</vt:lpstr>
      <vt:lpstr>Signal &amp; Noise ratio</vt:lpstr>
      <vt:lpstr>Production Test support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Synaptics DS6</dc:title>
  <dc:creator>Conan Tran</dc:creator>
  <cp:lastModifiedBy>Conan Tran</cp:lastModifiedBy>
  <cp:revision>16</cp:revision>
  <dcterms:created xsi:type="dcterms:W3CDTF">2021-03-07T04:58:50Z</dcterms:created>
  <dcterms:modified xsi:type="dcterms:W3CDTF">2021-03-07T06:17:30Z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